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7" r:id="rId3"/>
    <p:sldId id="370" r:id="rId4"/>
    <p:sldId id="400" r:id="rId5"/>
    <p:sldId id="407" r:id="rId6"/>
    <p:sldId id="411" r:id="rId7"/>
    <p:sldId id="412" r:id="rId8"/>
    <p:sldId id="298" r:id="rId9"/>
    <p:sldId id="409" r:id="rId10"/>
    <p:sldId id="410" r:id="rId11"/>
    <p:sldId id="401" r:id="rId12"/>
    <p:sldId id="405" r:id="rId13"/>
    <p:sldId id="406" r:id="rId14"/>
    <p:sldId id="403" r:id="rId15"/>
    <p:sldId id="408" r:id="rId16"/>
    <p:sldId id="404" r:id="rId17"/>
    <p:sldId id="293" r:id="rId18"/>
    <p:sldId id="294" r:id="rId19"/>
  </p:sldIdLst>
  <p:sldSz cx="12192000" cy="6858000"/>
  <p:notesSz cx="7102475" cy="102314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613"/>
    <a:srgbClr val="E2AC00"/>
    <a:srgbClr val="BAC1BF"/>
    <a:srgbClr val="021B27"/>
    <a:srgbClr val="3A4E51"/>
    <a:srgbClr val="033045"/>
    <a:srgbClr val="96A8A6"/>
    <a:srgbClr val="565F66"/>
    <a:srgbClr val="A38E91"/>
    <a:srgbClr val="9BA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3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09E6B-761E-4257-8189-03F79B210DF8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DE3C-EE0E-4C59-8B6F-9B05B4AAA0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480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09E6B-761E-4257-8189-03F79B210DF8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DE3C-EE0E-4C59-8B6F-9B05B4AAA0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14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09E6B-761E-4257-8189-03F79B210DF8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DE3C-EE0E-4C59-8B6F-9B05B4AAA0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436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09E6B-761E-4257-8189-03F79B210DF8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DE3C-EE0E-4C59-8B6F-9B05B4AAA0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46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09E6B-761E-4257-8189-03F79B210DF8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DE3C-EE0E-4C59-8B6F-9B05B4AAA0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910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09E6B-761E-4257-8189-03F79B210DF8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DE3C-EE0E-4C59-8B6F-9B05B4AAA0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653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09E6B-761E-4257-8189-03F79B210DF8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DE3C-EE0E-4C59-8B6F-9B05B4AAA0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78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09E6B-761E-4257-8189-03F79B210DF8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DE3C-EE0E-4C59-8B6F-9B05B4AAA0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883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09E6B-761E-4257-8189-03F79B210DF8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DE3C-EE0E-4C59-8B6F-9B05B4AAA0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05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09E6B-761E-4257-8189-03F79B210DF8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DE3C-EE0E-4C59-8B6F-9B05B4AAA0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127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09E6B-761E-4257-8189-03F79B210DF8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1DE3C-EE0E-4C59-8B6F-9B05B4AAA0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2360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09E6B-761E-4257-8189-03F79B210DF8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1DE3C-EE0E-4C59-8B6F-9B05B4AAA0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340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0.mp4"/><Relationship Id="rId2" Type="http://schemas.microsoft.com/office/2007/relationships/media" Target="../media/media10.mp4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2.mp4"/><Relationship Id="rId2" Type="http://schemas.microsoft.com/office/2007/relationships/media" Target="../media/media12.mp4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3.mp4"/><Relationship Id="rId2" Type="http://schemas.microsoft.com/office/2007/relationships/media" Target="../media/media13.mp4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5.mp4"/><Relationship Id="rId2" Type="http://schemas.microsoft.com/office/2007/relationships/media" Target="../media/media15.mp4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9.mp4"/><Relationship Id="rId7" Type="http://schemas.openxmlformats.org/officeDocument/2006/relationships/image" Target="../media/image10.png"/><Relationship Id="rId2" Type="http://schemas.microsoft.com/office/2007/relationships/media" Target="../media/media9.mp4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30263" y="1351518"/>
            <a:ext cx="6785813" cy="2387600"/>
          </a:xfrm>
        </p:spPr>
        <p:txBody>
          <a:bodyPr>
            <a:noAutofit/>
          </a:bodyPr>
          <a:lstStyle/>
          <a:p>
            <a:pPr algn="l"/>
            <a:r>
              <a:rPr lang="de-DE" sz="16000" dirty="0" err="1">
                <a:solidFill>
                  <a:schemeClr val="accent4"/>
                </a:solidFill>
                <a:latin typeface="October Storm" pitchFamily="2" charset="0"/>
              </a:rPr>
              <a:t>Julina</a:t>
            </a:r>
            <a:r>
              <a:rPr lang="de-DE" sz="16000" dirty="0">
                <a:solidFill>
                  <a:schemeClr val="accent4"/>
                </a:solidFill>
                <a:latin typeface="October Storm" pitchFamily="2" charset="0"/>
              </a:rPr>
              <a:t> Schule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130264" y="2961049"/>
            <a:ext cx="6612557" cy="1655762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für gehörlose Kinder in </a:t>
            </a:r>
            <a:r>
              <a:rPr lang="de-DE" dirty="0" err="1">
                <a:solidFill>
                  <a:schemeClr val="bg1"/>
                </a:solidFill>
                <a:latin typeface="Merriweather" panose="00000500000000000000" pitchFamily="2" charset="0"/>
              </a:rPr>
              <a:t>Mityana</a:t>
            </a: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, Uganda</a:t>
            </a: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34973" r="27568"/>
          <a:stretch/>
        </p:blipFill>
        <p:spPr>
          <a:xfrm>
            <a:off x="125128" y="129038"/>
            <a:ext cx="4398745" cy="6599921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AA59FED6-8120-48F2-BE13-F0A8174817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0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0"/>
    </mc:Choice>
    <mc:Fallback>
      <p:transition spd="slow" advTm="3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94521" y="2874485"/>
            <a:ext cx="10911416" cy="2957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Bau einer neuen Schule mit Campus, Mensa, Wassertanks und Solaranlage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Möblierung und Ausstattung aller Gebäude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Bereitstellung von Unterrichtsmaterialien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Unterstützung von Kindern aus besonders armen Familien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Unterstützung bei der medizinischen Versorgung der Kinder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Förderung der Ausbildung von Lehrern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Unterstützung bei der Deckung der laufenden Kosten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FB36073-DA4D-4D9C-8168-CBA6F027CE19}"/>
              </a:ext>
            </a:extLst>
          </p:cNvPr>
          <p:cNvSpPr txBox="1"/>
          <p:nvPr/>
        </p:nvSpPr>
        <p:spPr>
          <a:xfrm>
            <a:off x="494522" y="1393539"/>
            <a:ext cx="487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Kleines Senfkorn Hoffnung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95B4A6-CE5B-4A97-B31A-9531DA6DCAAC}"/>
              </a:ext>
            </a:extLst>
          </p:cNvPr>
          <p:cNvSpPr txBox="1"/>
          <p:nvPr/>
        </p:nvSpPr>
        <p:spPr>
          <a:xfrm>
            <a:off x="494521" y="1748299"/>
            <a:ext cx="10074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pc="300" dirty="0">
                <a:solidFill>
                  <a:srgbClr val="E2AC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WAS BISLANG AUS DEUTSCHLAND UNTERSTÜTZT WURDE</a:t>
            </a:r>
            <a:endParaRPr lang="de-DE" sz="3600" spc="300" dirty="0">
              <a:solidFill>
                <a:srgbClr val="E2AC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112418B-5AAA-45E7-990F-E0D99335B19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860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7"/>
    </mc:Choice>
    <mc:Fallback>
      <p:transition spd="slow" advTm="17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30263" y="1088272"/>
            <a:ext cx="6189045" cy="2387600"/>
          </a:xfrm>
        </p:spPr>
        <p:txBody>
          <a:bodyPr>
            <a:noAutofit/>
          </a:bodyPr>
          <a:lstStyle/>
          <a:p>
            <a:pPr algn="l"/>
            <a:r>
              <a:rPr lang="de-DE" sz="12000" dirty="0">
                <a:solidFill>
                  <a:schemeClr val="accent2">
                    <a:lumMod val="75000"/>
                  </a:schemeClr>
                </a:solidFill>
                <a:latin typeface="October Storm" pitchFamily="2" charset="0"/>
              </a:rPr>
              <a:t>Die Beziehung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130263" y="2891325"/>
            <a:ext cx="8049929" cy="1655762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zu John Paul und seiner               Schule</a:t>
            </a: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17688" t="959" r="39458" b="4162"/>
          <a:stretch/>
        </p:blipFill>
        <p:spPr>
          <a:xfrm>
            <a:off x="134754" y="134754"/>
            <a:ext cx="4473488" cy="660293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/>
          <a:srcRect l="23647" r="38420"/>
          <a:stretch/>
        </p:blipFill>
        <p:spPr>
          <a:xfrm>
            <a:off x="134753" y="127535"/>
            <a:ext cx="4456497" cy="6602930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65C3C4A9-FC2B-4F66-B1AA-D77B57EFB0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5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0"/>
    </mc:Choice>
    <mc:Fallback>
      <p:transition spd="slow" advTm="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94521" y="2856088"/>
            <a:ext cx="10911416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2011 in Bonn haben wir John Paul kennengelernt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2012: Reise nach </a:t>
            </a:r>
            <a:r>
              <a:rPr lang="de-DE" dirty="0" err="1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Mityana</a:t>
            </a: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, Uganda von Kristin und Björn Hirsch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Renovierung der </a:t>
            </a:r>
            <a:r>
              <a:rPr lang="de-DE" sz="1600" dirty="0" err="1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Julina</a:t>
            </a:r>
            <a:r>
              <a:rPr lang="de-DE" sz="16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 Schule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Neubau von Toiletten, Waschräumen und Schlafsälen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Ausstattung der Schule mit 50 Doppelstockbetten inkl. Matratzen und Decken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Installation einer Solaranlage zur Minimierung der Stromkosten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Persönliche Unterstützung der Kinder (Unterhosen, Spielzeug, Schulmaterial…)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chemeClr val="bg1"/>
              </a:solidFill>
              <a:latin typeface="Merriweather" panose="00000500000000000000" pitchFamily="2" charset="0"/>
              <a:ea typeface="HipsterishFontNormal" panose="02000603000000000000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FB36073-DA4D-4D9C-8168-CBA6F027CE19}"/>
              </a:ext>
            </a:extLst>
          </p:cNvPr>
          <p:cNvSpPr txBox="1"/>
          <p:nvPr/>
        </p:nvSpPr>
        <p:spPr>
          <a:xfrm>
            <a:off x="494522" y="1393539"/>
            <a:ext cx="487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My</a:t>
            </a:r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brother</a:t>
            </a:r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from </a:t>
            </a:r>
            <a:r>
              <a:rPr lang="de-DE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another</a:t>
            </a:r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mother</a:t>
            </a:r>
            <a:endParaRPr lang="de-DE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95B4A6-CE5B-4A97-B31A-9531DA6DCAAC}"/>
              </a:ext>
            </a:extLst>
          </p:cNvPr>
          <p:cNvSpPr txBox="1"/>
          <p:nvPr/>
        </p:nvSpPr>
        <p:spPr>
          <a:xfrm>
            <a:off x="494521" y="1748299"/>
            <a:ext cx="10074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pc="300" dirty="0">
                <a:solidFill>
                  <a:srgbClr val="E2AC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EINE FREUNDSCHAFT ZWISCHEN ZWEI KULTUREN</a:t>
            </a:r>
            <a:endParaRPr lang="de-DE" sz="3600" spc="300" dirty="0">
              <a:solidFill>
                <a:srgbClr val="E2AC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C3E1EB2-CDBA-4A78-8CCE-AFFDBFF00B9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47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39"/>
    </mc:Choice>
    <mc:Fallback>
      <p:transition spd="slow" advTm="16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94521" y="2856088"/>
            <a:ext cx="10911416" cy="254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Von damals bis heute: Freundschaft mit John Paul und Unterstützung seines Projektes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Jährliche Urlaubsvertretung durch John Paul in der Innenstadtpfarrei Fulda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Unterstützung durch das Bistum Fulda (Referat Weltkirche), durch Gemeinden im Landkreis Fulda und Einzelpersonen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Aufnahme seines Projekts in die Stiftung Gutes Miteinander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chemeClr val="bg1"/>
              </a:solidFill>
              <a:latin typeface="Merriweather" panose="00000500000000000000" pitchFamily="2" charset="0"/>
              <a:ea typeface="HipsterishFontNormal" panose="02000603000000000000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FB36073-DA4D-4D9C-8168-CBA6F027CE19}"/>
              </a:ext>
            </a:extLst>
          </p:cNvPr>
          <p:cNvSpPr txBox="1"/>
          <p:nvPr/>
        </p:nvSpPr>
        <p:spPr>
          <a:xfrm>
            <a:off x="494522" y="1393539"/>
            <a:ext cx="487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My</a:t>
            </a:r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brother</a:t>
            </a:r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from </a:t>
            </a:r>
            <a:r>
              <a:rPr lang="de-DE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another</a:t>
            </a:r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mother</a:t>
            </a:r>
            <a:endParaRPr lang="de-DE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95B4A6-CE5B-4A97-B31A-9531DA6DCAAC}"/>
              </a:ext>
            </a:extLst>
          </p:cNvPr>
          <p:cNvSpPr txBox="1"/>
          <p:nvPr/>
        </p:nvSpPr>
        <p:spPr>
          <a:xfrm>
            <a:off x="494521" y="1748299"/>
            <a:ext cx="10074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pc="300" dirty="0">
                <a:solidFill>
                  <a:srgbClr val="E2AC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EINE FREUNDSCHAFT ZWISCHEN ZWEI KULTUREN</a:t>
            </a:r>
            <a:endParaRPr lang="de-DE" sz="3600" spc="300" dirty="0">
              <a:solidFill>
                <a:srgbClr val="E2AC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EF0436A-E27E-4595-B773-DBC437DD54C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88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69"/>
    </mc:Choice>
    <mc:Fallback>
      <p:transition spd="slow" advTm="15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30262" y="1088272"/>
            <a:ext cx="6756937" cy="2387600"/>
          </a:xfrm>
        </p:spPr>
        <p:txBody>
          <a:bodyPr>
            <a:noAutofit/>
          </a:bodyPr>
          <a:lstStyle/>
          <a:p>
            <a:pPr algn="l"/>
            <a:r>
              <a:rPr lang="de-DE" sz="11000" dirty="0">
                <a:solidFill>
                  <a:schemeClr val="accent2">
                    <a:lumMod val="75000"/>
                  </a:schemeClr>
                </a:solidFill>
                <a:latin typeface="October Storm" pitchFamily="2" charset="0"/>
              </a:rPr>
              <a:t>Ihre Unterstützung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130263" y="3170459"/>
            <a:ext cx="8049929" cy="1655762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Für die </a:t>
            </a:r>
            <a:r>
              <a:rPr lang="de-DE" dirty="0" err="1">
                <a:solidFill>
                  <a:schemeClr val="bg1"/>
                </a:solidFill>
                <a:latin typeface="Merriweather" panose="00000500000000000000" pitchFamily="2" charset="0"/>
              </a:rPr>
              <a:t>Julina</a:t>
            </a: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 Schule für gehörlose Kinder </a:t>
            </a: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2624" r="46101"/>
          <a:stretch/>
        </p:blipFill>
        <p:spPr>
          <a:xfrm>
            <a:off x="134754" y="127534"/>
            <a:ext cx="4514248" cy="6602930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91A60E37-6422-4340-BD51-C518F45518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6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0"/>
    </mc:Choice>
    <mc:Fallback>
      <p:transition spd="slow" advTm="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94521" y="2836839"/>
            <a:ext cx="10911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Persönlicher Kontakt zu John Paul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Hohe Zuverlässigkeit bei der Zusammenarbeit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Regelmäßige Informationen, Bilder, Berichte (Sprachnachrichten) aus der Schule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Großer Bedarf an Schulen für Taubstumme in Uganda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Steigerung der Chancen auf ein eigenständiges Leben durch eine solide Schul- und Berufsbildung für die „Ärmsten der Armen“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Spendenquittungen über die Stiftung Gutes Miteinander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Umsetzung  unseres gemeinsamen Missionsauftrages als Christen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FB36073-DA4D-4D9C-8168-CBA6F027CE19}"/>
              </a:ext>
            </a:extLst>
          </p:cNvPr>
          <p:cNvSpPr txBox="1"/>
          <p:nvPr/>
        </p:nvSpPr>
        <p:spPr>
          <a:xfrm>
            <a:off x="494522" y="1393539"/>
            <a:ext cx="487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Ihre Hilfe kommt an!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95B4A6-CE5B-4A97-B31A-9531DA6DCAAC}"/>
              </a:ext>
            </a:extLst>
          </p:cNvPr>
          <p:cNvSpPr txBox="1"/>
          <p:nvPr/>
        </p:nvSpPr>
        <p:spPr>
          <a:xfrm>
            <a:off x="494521" y="1748299"/>
            <a:ext cx="10074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pc="300" dirty="0">
                <a:solidFill>
                  <a:srgbClr val="E2AC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SIEBEN GUTE GRÜNDE FÜR EINE UNTERSTÜTZUNG</a:t>
            </a:r>
            <a:endParaRPr lang="de-DE" sz="3600" spc="300" dirty="0">
              <a:solidFill>
                <a:srgbClr val="E2AC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4941771-69E1-4E91-9334-1FB6B3B7A8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38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83"/>
    </mc:Choice>
    <mc:Fallback>
      <p:transition spd="slow" advTm="29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B36073-DA4D-4D9C-8168-CBA6F027CE19}"/>
              </a:ext>
            </a:extLst>
          </p:cNvPr>
          <p:cNvSpPr txBox="1"/>
          <p:nvPr/>
        </p:nvSpPr>
        <p:spPr>
          <a:xfrm>
            <a:off x="494522" y="1393539"/>
            <a:ext cx="487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Jeder Euro zählt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E95B4A6-CE5B-4A97-B31A-9531DA6DCAAC}"/>
              </a:ext>
            </a:extLst>
          </p:cNvPr>
          <p:cNvSpPr txBox="1"/>
          <p:nvPr/>
        </p:nvSpPr>
        <p:spPr>
          <a:xfrm>
            <a:off x="494521" y="1748299"/>
            <a:ext cx="1057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pc="300" dirty="0">
                <a:solidFill>
                  <a:srgbClr val="E2AC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SPENDENKONTO</a:t>
            </a:r>
            <a:endParaRPr lang="de-DE" sz="3600" spc="300" dirty="0">
              <a:solidFill>
                <a:srgbClr val="E2AC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94521" y="2377654"/>
            <a:ext cx="7607166" cy="22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sz="2400" b="1" dirty="0">
                <a:solidFill>
                  <a:srgbClr val="E2AC00"/>
                </a:solidFill>
                <a:latin typeface="Merriweather" panose="00000500000000000000" pitchFamily="2" charset="0"/>
              </a:rPr>
              <a:t>Stiftung Gutes Miteinander</a:t>
            </a:r>
          </a:p>
          <a:p>
            <a:pPr lvl="0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IBAN: DE 51 3606 0295 1006 1060 10</a:t>
            </a:r>
          </a:p>
          <a:p>
            <a:pPr lvl="0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BIC: GENODED1BBE</a:t>
            </a:r>
          </a:p>
          <a:p>
            <a:pPr lvl="0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Bank im Bistum Essen</a:t>
            </a:r>
          </a:p>
          <a:p>
            <a:pPr lvl="0"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Verwendungszweck: </a:t>
            </a:r>
            <a:r>
              <a:rPr lang="de-DE" dirty="0" err="1">
                <a:solidFill>
                  <a:schemeClr val="bg1"/>
                </a:solidFill>
                <a:latin typeface="Merriweather" panose="00000500000000000000" pitchFamily="2" charset="0"/>
              </a:rPr>
              <a:t>Julina</a:t>
            </a: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 Schule </a:t>
            </a:r>
            <a:endParaRPr lang="de-DE" dirty="0">
              <a:latin typeface="Merriweather" panose="00000500000000000000" pitchFamily="2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3953">
            <a:off x="5987041" y="3165534"/>
            <a:ext cx="5593660" cy="2580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24418">
            <a:off x="10797144" y="3001285"/>
            <a:ext cx="1079086" cy="36579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24418">
            <a:off x="5649306" y="5595566"/>
            <a:ext cx="1079086" cy="365792"/>
          </a:xfrm>
          <a:prstGeom prst="rect">
            <a:avLst/>
          </a:prstGeom>
        </p:spPr>
      </p:pic>
      <p:pic>
        <p:nvPicPr>
          <p:cNvPr id="4" name="Grafik 3" descr="Ein Bild, das Text, Grafiken, Schrift, Poster enthält.&#10;&#10;Automatisch generierte Beschreibung">
            <a:extLst>
              <a:ext uri="{FF2B5EF4-FFF2-40B4-BE49-F238E27FC236}">
                <a16:creationId xmlns:a16="http://schemas.microsoft.com/office/drawing/2014/main" id="{74E0F026-F53F-4AAA-A7C5-C7667FBF8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62" y="1683255"/>
            <a:ext cx="1366515" cy="1366515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AB25AF1-92C5-4DF5-822B-79B0743254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7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1"/>
    </mc:Choice>
    <mc:Fallback>
      <p:transition spd="slow" advTm="1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B36073-DA4D-4D9C-8168-CBA6F027CE19}"/>
              </a:ext>
            </a:extLst>
          </p:cNvPr>
          <p:cNvSpPr txBox="1"/>
          <p:nvPr/>
        </p:nvSpPr>
        <p:spPr>
          <a:xfrm>
            <a:off x="494522" y="1393539"/>
            <a:ext cx="487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Fragen oder Anregungen?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E95B4A6-CE5B-4A97-B31A-9531DA6DCAAC}"/>
              </a:ext>
            </a:extLst>
          </p:cNvPr>
          <p:cNvSpPr txBox="1"/>
          <p:nvPr/>
        </p:nvSpPr>
        <p:spPr>
          <a:xfrm>
            <a:off x="494521" y="1748299"/>
            <a:ext cx="1057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pc="300" dirty="0">
                <a:solidFill>
                  <a:schemeClr val="accent2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KONTAKT</a:t>
            </a:r>
            <a:endParaRPr lang="de-DE" sz="3600" spc="300" dirty="0">
              <a:solidFill>
                <a:schemeClr val="accent2">
                  <a:lumMod val="7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048000" y="436821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Am Bienbach 1c</a:t>
            </a:r>
          </a:p>
          <a:p>
            <a:pPr lvl="0" algn="ctr"/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36137 Bimbach</a:t>
            </a:r>
          </a:p>
          <a:p>
            <a:pPr lvl="0" algn="ctr"/>
            <a:endParaRPr lang="de-DE" dirty="0">
              <a:solidFill>
                <a:schemeClr val="bg1"/>
              </a:solidFill>
              <a:latin typeface="Merriweather" panose="00000500000000000000" pitchFamily="2" charset="0"/>
            </a:endParaRPr>
          </a:p>
          <a:p>
            <a:pPr lvl="0" algn="ctr"/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0151-54058214</a:t>
            </a:r>
          </a:p>
          <a:p>
            <a:pPr lvl="0" algn="ctr"/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bjoern.hirsch@gmx.de</a:t>
            </a:r>
            <a:endParaRPr lang="de-DE" dirty="0">
              <a:latin typeface="Merriweather" panose="00000500000000000000" pitchFamily="2" charset="0"/>
            </a:endParaRPr>
          </a:p>
        </p:txBody>
      </p:sp>
      <p:sp>
        <p:nvSpPr>
          <p:cNvPr id="14" name="Untertitel 2"/>
          <p:cNvSpPr>
            <a:spLocks noGrp="1"/>
          </p:cNvSpPr>
          <p:nvPr>
            <p:ph type="subTitle" idx="1"/>
          </p:nvPr>
        </p:nvSpPr>
        <p:spPr>
          <a:xfrm>
            <a:off x="4456496" y="2949092"/>
            <a:ext cx="6612557" cy="165576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de-DE" sz="6000" dirty="0">
                <a:solidFill>
                  <a:schemeClr val="accent2">
                    <a:lumMod val="75000"/>
                  </a:schemeClr>
                </a:solidFill>
                <a:latin typeface="October Storm" pitchFamily="2" charset="0"/>
              </a:rPr>
              <a:t>FAMILIE HIRSCH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0"/>
          <a:stretch/>
        </p:blipFill>
        <p:spPr>
          <a:xfrm>
            <a:off x="5218279" y="1234218"/>
            <a:ext cx="1504605" cy="2208168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FEB35DDD-E392-42FE-8F6B-9352FD105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8"/>
    </mc:Choice>
    <mc:Fallback>
      <p:transition spd="slow" advTm="1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9584" y="-435541"/>
            <a:ext cx="6612557" cy="165576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de-DE" sz="20000" dirty="0">
                <a:solidFill>
                  <a:schemeClr val="accent2">
                    <a:lumMod val="75000"/>
                  </a:schemeClr>
                </a:solidFill>
                <a:latin typeface="October Storm" pitchFamily="2" charset="0"/>
              </a:rPr>
              <a:t>DANKE</a:t>
            </a: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5716419" y="3535290"/>
            <a:ext cx="5537499" cy="1842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>
                <a:solidFill>
                  <a:schemeClr val="bg1"/>
                </a:solidFill>
                <a:latin typeface="Merriweather" panose="00000500000000000000" pitchFamily="2" charset="0"/>
              </a:rPr>
              <a:t>für Eure geschätzte Aufmerksamkeit</a:t>
            </a:r>
            <a:endParaRPr lang="de-DE" sz="2600" dirty="0">
              <a:solidFill>
                <a:schemeClr val="bg1"/>
              </a:solidFill>
              <a:latin typeface="Merriweather" panose="00000500000000000000" pitchFamily="2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780674" y="4331368"/>
            <a:ext cx="924025" cy="250257"/>
          </a:xfrm>
          <a:prstGeom prst="rect">
            <a:avLst/>
          </a:prstGeom>
          <a:solidFill>
            <a:srgbClr val="181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l="6402"/>
          <a:stretch/>
        </p:blipFill>
        <p:spPr>
          <a:xfrm>
            <a:off x="134753" y="122721"/>
            <a:ext cx="4643585" cy="6614960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3E645305-55A5-4C77-B713-A103A26EC0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4"/>
    </mc:Choice>
    <mc:Fallback>
      <p:transition spd="slow" advTm="6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76612" y="500514"/>
            <a:ext cx="5944314" cy="1278716"/>
          </a:xfrm>
        </p:spPr>
        <p:txBody>
          <a:bodyPr>
            <a:noAutofit/>
          </a:bodyPr>
          <a:lstStyle/>
          <a:p>
            <a:r>
              <a:rPr lang="de-DE" sz="8000" dirty="0">
                <a:solidFill>
                  <a:schemeClr val="accent2">
                    <a:lumMod val="75000"/>
                  </a:schemeClr>
                </a:solidFill>
                <a:latin typeface="October Storm" pitchFamily="2" charset="0"/>
              </a:rPr>
              <a:t>Father John Paul </a:t>
            </a:r>
            <a:r>
              <a:rPr lang="de-DE" sz="8000" dirty="0" err="1">
                <a:solidFill>
                  <a:schemeClr val="accent2">
                    <a:lumMod val="75000"/>
                  </a:schemeClr>
                </a:solidFill>
                <a:latin typeface="October Storm" pitchFamily="2" charset="0"/>
              </a:rPr>
              <a:t>Jjumba</a:t>
            </a:r>
            <a:endParaRPr lang="de-DE" sz="8000" dirty="0">
              <a:solidFill>
                <a:schemeClr val="accent2">
                  <a:lumMod val="75000"/>
                </a:schemeClr>
              </a:solidFill>
              <a:latin typeface="October Storm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140780" y="1693652"/>
            <a:ext cx="6804172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*29.12.1969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Eltern: Juliet </a:t>
            </a:r>
            <a:r>
              <a:rPr lang="de-DE" dirty="0" err="1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Nakiyingi</a:t>
            </a: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 &amp; Levi </a:t>
            </a:r>
            <a:r>
              <a:rPr lang="de-DE" dirty="0" err="1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Kiggundu</a:t>
            </a:r>
            <a:endParaRPr lang="de-DE" dirty="0">
              <a:solidFill>
                <a:schemeClr val="bg1"/>
              </a:solidFill>
              <a:latin typeface="Merriweather" panose="00000500000000000000" pitchFamily="2" charset="0"/>
              <a:ea typeface="HipsterishFontNormal" panose="02000603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Priester in der Diözese </a:t>
            </a:r>
            <a:r>
              <a:rPr lang="de-DE" dirty="0" err="1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Kiyinda-Mityana</a:t>
            </a: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 (Uganda)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Gründer der Julina Memorial School for the </a:t>
            </a:r>
            <a:r>
              <a:rPr lang="de-DE" dirty="0" err="1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deaf</a:t>
            </a:r>
            <a:endParaRPr lang="de-DE" dirty="0">
              <a:solidFill>
                <a:schemeClr val="bg1"/>
              </a:solidFill>
              <a:latin typeface="Merriweather" panose="00000500000000000000" pitchFamily="2" charset="0"/>
              <a:ea typeface="HipsterishFontNormal" panose="02000603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2010-2017 Aufbaustudium der Theologie in Sankt Augustin, Deutschland (Abschluss: Lizenziat)</a:t>
            </a:r>
            <a:endParaRPr lang="de-DE" dirty="0">
              <a:latin typeface="Merriweather" panose="00000500000000000000" pitchFamily="2" charset="0"/>
              <a:ea typeface="HipsterishFontNormal" panose="02000603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Arbeit als Kaplan am Katholisch-Sozialen Institut (KSI) Bad Honnef (Erzbistum Köln)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Heute: Priester und Gemeindegründer mehrerer Gemeinden im ländlichen Gebiet seiner Diözese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Jährliche Urlaubsvertretung in Deutschland (Fulda)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2000" dirty="0">
              <a:solidFill>
                <a:schemeClr val="bg1"/>
              </a:solidFill>
              <a:latin typeface="Merriweather" panose="00000500000000000000" pitchFamily="2" charset="0"/>
              <a:ea typeface="HipsterishFontNormal" panose="02000603000000000000" pitchFamily="2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/>
          <a:srcRect r="10816"/>
          <a:stretch/>
        </p:blipFill>
        <p:spPr>
          <a:xfrm>
            <a:off x="134797" y="122842"/>
            <a:ext cx="4427577" cy="6619429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77F35D5-399F-439B-9F8F-CD4C4001F76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44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48"/>
    </mc:Choice>
    <mc:Fallback>
      <p:transition spd="slow" advTm="3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94522" y="2455673"/>
            <a:ext cx="98110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de-DE" sz="20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Die </a:t>
            </a:r>
            <a:r>
              <a:rPr lang="de-DE" sz="2000" dirty="0" err="1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Julina</a:t>
            </a:r>
            <a:r>
              <a:rPr lang="de-DE" sz="20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 Schule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sz="20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Die Menschen dahinter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de-DE" sz="20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Die Beziehungen zu John Paul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sz="20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Die Herausforderungen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sz="20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Ihre Unterstützung </a:t>
            </a:r>
            <a:endParaRPr lang="de-DE" sz="1700" dirty="0">
              <a:solidFill>
                <a:srgbClr val="41474C"/>
              </a:solidFill>
              <a:latin typeface="Merriweather" panose="00000500000000000000" pitchFamily="2" charset="0"/>
              <a:ea typeface="HipsterishFontNormal" panose="02000603000000000000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FB36073-DA4D-4D9C-8168-CBA6F027CE19}"/>
              </a:ext>
            </a:extLst>
          </p:cNvPr>
          <p:cNvSpPr txBox="1"/>
          <p:nvPr/>
        </p:nvSpPr>
        <p:spPr>
          <a:xfrm>
            <a:off x="494522" y="1393539"/>
            <a:ext cx="487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Themen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95B4A6-CE5B-4A97-B31A-9531DA6DCAAC}"/>
              </a:ext>
            </a:extLst>
          </p:cNvPr>
          <p:cNvSpPr txBox="1"/>
          <p:nvPr/>
        </p:nvSpPr>
        <p:spPr>
          <a:xfrm>
            <a:off x="494522" y="1748299"/>
            <a:ext cx="690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pc="300" dirty="0">
                <a:solidFill>
                  <a:srgbClr val="E2AC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ÜBERBLICK</a:t>
            </a:r>
            <a:endParaRPr lang="de-DE" sz="3600" spc="300" dirty="0">
              <a:solidFill>
                <a:srgbClr val="E2AC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14076D2-D5C5-4DA7-9EC0-E54E55A84648}"/>
              </a:ext>
            </a:extLst>
          </p:cNvPr>
          <p:cNvSpPr txBox="1"/>
          <p:nvPr/>
        </p:nvSpPr>
        <p:spPr>
          <a:xfrm>
            <a:off x="7863840" y="439432"/>
            <a:ext cx="3881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Julina</a:t>
            </a:r>
            <a:r>
              <a:rPr lang="de-DE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Schule für gehörlose Kinder Uganda</a:t>
            </a:r>
          </a:p>
          <a:p>
            <a:pPr algn="r"/>
            <a:r>
              <a:rPr lang="de-DE" sz="1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1/??</a:t>
            </a:r>
          </a:p>
          <a:p>
            <a:pPr algn="r"/>
            <a:endParaRPr lang="de-DE" sz="14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r"/>
            <a:endParaRPr lang="de-DE" sz="1400" spc="3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445">
            <a:off x="6008219" y="2091480"/>
            <a:ext cx="4462914" cy="3347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hteck 10"/>
          <p:cNvSpPr/>
          <p:nvPr/>
        </p:nvSpPr>
        <p:spPr>
          <a:xfrm rot="2509942">
            <a:off x="5358872" y="4926803"/>
            <a:ext cx="1054666" cy="23405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 rot="1997713">
            <a:off x="9926045" y="2173321"/>
            <a:ext cx="1054666" cy="21389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1EF3E94-1CF3-43FA-805A-A8711740188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9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2"/>
    </mc:Choice>
    <mc:Fallback>
      <p:transition spd="slow" advTm="20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30263" y="1088272"/>
            <a:ext cx="6189045" cy="2387600"/>
          </a:xfrm>
        </p:spPr>
        <p:txBody>
          <a:bodyPr>
            <a:noAutofit/>
          </a:bodyPr>
          <a:lstStyle/>
          <a:p>
            <a:pPr algn="l"/>
            <a:r>
              <a:rPr lang="de-DE" sz="12000" dirty="0">
                <a:solidFill>
                  <a:schemeClr val="accent2">
                    <a:lumMod val="75000"/>
                  </a:schemeClr>
                </a:solidFill>
                <a:latin typeface="October Storm" pitchFamily="2" charset="0"/>
              </a:rPr>
              <a:t>Die </a:t>
            </a:r>
            <a:r>
              <a:rPr lang="de-DE" sz="12000" dirty="0" err="1">
                <a:solidFill>
                  <a:schemeClr val="accent2">
                    <a:lumMod val="75000"/>
                  </a:schemeClr>
                </a:solidFill>
                <a:latin typeface="October Storm" pitchFamily="2" charset="0"/>
              </a:rPr>
              <a:t>Julina</a:t>
            </a:r>
            <a:r>
              <a:rPr lang="de-DE" sz="12000" dirty="0">
                <a:solidFill>
                  <a:schemeClr val="accent2">
                    <a:lumMod val="75000"/>
                  </a:schemeClr>
                </a:solidFill>
                <a:latin typeface="October Storm" pitchFamily="2" charset="0"/>
              </a:rPr>
              <a:t> Schule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130263" y="3170459"/>
            <a:ext cx="8049929" cy="1655762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für gehörlose Kinder </a:t>
            </a: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l="22583" r="26840"/>
          <a:stretch/>
        </p:blipFill>
        <p:spPr>
          <a:xfrm>
            <a:off x="125131" y="123551"/>
            <a:ext cx="4456494" cy="6608391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1E1D239-A5AD-4FDF-911F-8D7AAF4CD4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9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4"/>
    </mc:Choice>
    <mc:Fallback>
      <p:transition spd="slow" advTm="9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94521" y="2370065"/>
            <a:ext cx="8995468" cy="428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Tod von John Pauls Mutter </a:t>
            </a:r>
            <a:r>
              <a:rPr lang="de-DE" dirty="0">
                <a:solidFill>
                  <a:srgbClr val="E2AC00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Juli</a:t>
            </a: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et </a:t>
            </a:r>
            <a:r>
              <a:rPr lang="de-DE" dirty="0" err="1">
                <a:solidFill>
                  <a:srgbClr val="E2AC00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Na</a:t>
            </a:r>
            <a:r>
              <a:rPr lang="de-DE" dirty="0" err="1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kiyingi</a:t>
            </a:r>
            <a:endParaRPr lang="de-DE" dirty="0">
              <a:solidFill>
                <a:schemeClr val="bg1"/>
              </a:solidFill>
              <a:latin typeface="Merriweather" panose="00000500000000000000" pitchFamily="2" charset="0"/>
              <a:ea typeface="HipsterishFontNormal" panose="02000603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2005: Gründung der „</a:t>
            </a:r>
            <a:r>
              <a:rPr lang="de-DE" dirty="0" err="1">
                <a:solidFill>
                  <a:srgbClr val="E2AC00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Julina</a:t>
            </a: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 Memorial School for the </a:t>
            </a:r>
            <a:r>
              <a:rPr lang="de-DE" dirty="0" err="1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deaf</a:t>
            </a: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“ in seinem Elternhaus in </a:t>
            </a:r>
            <a:r>
              <a:rPr lang="de-DE" dirty="0" err="1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Mityana</a:t>
            </a: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 mit 16 Schulkindern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Grundschule nach dem englischen Schulsystem (Klasse 1-7)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Neben dem Schulunterricht erhalten ältere Kinder berufspraktischen Unterricht</a:t>
            </a:r>
          </a:p>
          <a:p>
            <a:pPr marL="800100" lvl="1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Schreinerei</a:t>
            </a:r>
          </a:p>
          <a:p>
            <a:pPr marL="800100" lvl="1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Näherei</a:t>
            </a:r>
          </a:p>
          <a:p>
            <a:pPr marL="800100" lvl="1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Friseur</a:t>
            </a:r>
          </a:p>
          <a:p>
            <a:pPr marL="800100" lvl="1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Landwirtschaft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Erzeugnisse werden zum Wohl der Schule verkauft und selbst genutzt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FB36073-DA4D-4D9C-8168-CBA6F027CE19}"/>
              </a:ext>
            </a:extLst>
          </p:cNvPr>
          <p:cNvSpPr txBox="1"/>
          <p:nvPr/>
        </p:nvSpPr>
        <p:spPr>
          <a:xfrm>
            <a:off x="494522" y="1393539"/>
            <a:ext cx="487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Kleines Senfkorn Hoffnung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95B4A6-CE5B-4A97-B31A-9531DA6DCAAC}"/>
              </a:ext>
            </a:extLst>
          </p:cNvPr>
          <p:cNvSpPr txBox="1"/>
          <p:nvPr/>
        </p:nvSpPr>
        <p:spPr>
          <a:xfrm>
            <a:off x="494521" y="1748299"/>
            <a:ext cx="9135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pc="300" dirty="0">
                <a:solidFill>
                  <a:srgbClr val="E2AC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EINE ERFOLGSGESCHICHTE ENTSTEHT</a:t>
            </a:r>
            <a:endParaRPr lang="de-DE" sz="3600" spc="300" dirty="0">
              <a:solidFill>
                <a:srgbClr val="E2AC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AutoShape 2" descr="blob:https://web.whatsapp.com/37fb55d4-b5de-45e6-9fbd-cf8cfb19ea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l="13181" t="860" r="8298" b="-1"/>
          <a:stretch/>
        </p:blipFill>
        <p:spPr>
          <a:xfrm>
            <a:off x="9685668" y="125127"/>
            <a:ext cx="2413288" cy="6605185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9685668" y="134752"/>
            <a:ext cx="0" cy="660518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DEE96D4-45AD-4D17-B16D-B8108DF166A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44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91"/>
    </mc:Choice>
    <mc:Fallback>
      <p:transition spd="slow" advTm="3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94521" y="2547227"/>
            <a:ext cx="10911416" cy="443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Regelmäßige Einnahmen erhöhen und so due Grundversorgung sicher stellen (Laufende Kosten: 60.000 €/Jahr)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Ausbau des Anbaus landwirtschaftlicher Erzeugnisse zur Selbstversorgung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Ausbau der Kleintierhaltung (Hühner, Hasen…) zur Selbstversorgung und Vermarktung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Aufbau von Großtierhaltung (Kühe, Ziegen…) zur Selbstversorgung und Vermarkung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Anschaffung eines Mini-Busses (ca.35.000 €) zur Eigennutzung und Vermietung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Anzahl der Schüler*innen und Lehrer*innen erhöhen (Nachfrage höher als Angebot)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Infrastruktur ausbauen (neue Gebäude bauen und instand halten, Bau einer Mauer, Krankenstation, Computerraum, Technik [Rasenmäher, Generatoren, elektrische Säge, Sicherheitskamera],…)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chemeClr val="bg1"/>
              </a:solidFill>
              <a:latin typeface="Merriweather" panose="00000500000000000000" pitchFamily="2" charset="0"/>
              <a:ea typeface="HipsterishFontNormal" panose="02000603000000000000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FB36073-DA4D-4D9C-8168-CBA6F027CE19}"/>
              </a:ext>
            </a:extLst>
          </p:cNvPr>
          <p:cNvSpPr txBox="1"/>
          <p:nvPr/>
        </p:nvSpPr>
        <p:spPr>
          <a:xfrm>
            <a:off x="494522" y="1393539"/>
            <a:ext cx="487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Kleines Senfkorn Hoffnung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95B4A6-CE5B-4A97-B31A-9531DA6DCAAC}"/>
              </a:ext>
            </a:extLst>
          </p:cNvPr>
          <p:cNvSpPr txBox="1"/>
          <p:nvPr/>
        </p:nvSpPr>
        <p:spPr>
          <a:xfrm>
            <a:off x="494521" y="1748299"/>
            <a:ext cx="10074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pc="300" dirty="0">
                <a:solidFill>
                  <a:srgbClr val="E2AC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NÄCHSTE ZIELE</a:t>
            </a:r>
            <a:endParaRPr lang="de-DE" sz="3600" spc="300" dirty="0">
              <a:solidFill>
                <a:srgbClr val="E2AC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E9010AC6-F377-4FF4-A342-697FE2FB509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05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48"/>
    </mc:Choice>
    <mc:Fallback>
      <p:transition spd="slow" advTm="35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94521" y="2414492"/>
            <a:ext cx="10911416" cy="461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Infrastruktur ausbauen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neue Gebäude bauen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Bau einer Mauer rund um die Schule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Einrichtung einer Krankenstation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Errichtung eines Computerraums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Technische Anschaffungen 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Rasenmäher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Generatoren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elektrische Säge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Sicherheitskameras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chemeClr val="bg1"/>
              </a:solidFill>
              <a:latin typeface="Merriweather" panose="00000500000000000000" pitchFamily="2" charset="0"/>
              <a:ea typeface="HipsterishFontNormal" panose="02000603000000000000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FB36073-DA4D-4D9C-8168-CBA6F027CE19}"/>
              </a:ext>
            </a:extLst>
          </p:cNvPr>
          <p:cNvSpPr txBox="1"/>
          <p:nvPr/>
        </p:nvSpPr>
        <p:spPr>
          <a:xfrm>
            <a:off x="494522" y="1393539"/>
            <a:ext cx="487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Kleines Senfkorn Hoffnung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95B4A6-CE5B-4A97-B31A-9531DA6DCAAC}"/>
              </a:ext>
            </a:extLst>
          </p:cNvPr>
          <p:cNvSpPr txBox="1"/>
          <p:nvPr/>
        </p:nvSpPr>
        <p:spPr>
          <a:xfrm>
            <a:off x="494521" y="1748299"/>
            <a:ext cx="10074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pc="300" dirty="0">
                <a:solidFill>
                  <a:srgbClr val="E2AC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NÄCHSTE ZIELE</a:t>
            </a:r>
            <a:endParaRPr lang="de-DE" sz="3600" spc="300" dirty="0">
              <a:solidFill>
                <a:srgbClr val="E2AC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E7C459A8-AB69-4285-86A1-42337B835BA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57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48"/>
    </mc:Choice>
    <mc:Fallback>
      <p:transition spd="slow" advTm="39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30263" y="1088272"/>
            <a:ext cx="6189045" cy="2387600"/>
          </a:xfrm>
        </p:spPr>
        <p:txBody>
          <a:bodyPr>
            <a:noAutofit/>
          </a:bodyPr>
          <a:lstStyle/>
          <a:p>
            <a:pPr algn="l"/>
            <a:r>
              <a:rPr lang="de-DE" sz="12000" dirty="0">
                <a:solidFill>
                  <a:schemeClr val="accent2">
                    <a:lumMod val="75000"/>
                  </a:schemeClr>
                </a:solidFill>
                <a:latin typeface="October Storm" pitchFamily="2" charset="0"/>
              </a:rPr>
              <a:t>Die Menschen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130263" y="3131959"/>
            <a:ext cx="8049929" cy="1655762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hinter der </a:t>
            </a:r>
            <a:r>
              <a:rPr lang="de-DE" dirty="0" err="1">
                <a:solidFill>
                  <a:schemeClr val="bg1"/>
                </a:solidFill>
                <a:latin typeface="Merriweather" panose="00000500000000000000" pitchFamily="2" charset="0"/>
              </a:rPr>
              <a:t>Julina</a:t>
            </a: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</a:rPr>
              <a:t> Schule für gehörlose Kinder </a:t>
            </a: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21016" r="28302"/>
          <a:stretch/>
        </p:blipFill>
        <p:spPr>
          <a:xfrm>
            <a:off x="125127" y="134754"/>
            <a:ext cx="4456499" cy="6602930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53B0EBB7-6553-436A-8998-C2ACE79EB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2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5"/>
    </mc:Choice>
    <mc:Fallback>
      <p:transition spd="slow" advTm="5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94521" y="2518350"/>
            <a:ext cx="10911416" cy="416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Über 111 taubstumme Kinder zwischen 6 und 20 Jahren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20 Lehrer und Mitarbeiter mit besonderer Eignung für die Arbeit mit Gehörlosen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dirty="0">
              <a:solidFill>
                <a:schemeClr val="bg1"/>
              </a:solidFill>
              <a:latin typeface="Merriweather" panose="00000500000000000000" pitchFamily="2" charset="0"/>
              <a:ea typeface="HipsterishFontNormal" panose="02000603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dirty="0">
              <a:solidFill>
                <a:schemeClr val="bg1"/>
              </a:solidFill>
              <a:latin typeface="Merriweather" panose="00000500000000000000" pitchFamily="2" charset="0"/>
              <a:ea typeface="HipsterishFontNormal" panose="02000603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dirty="0">
              <a:solidFill>
                <a:schemeClr val="bg1"/>
              </a:solidFill>
              <a:latin typeface="Merriweather" panose="00000500000000000000" pitchFamily="2" charset="0"/>
              <a:ea typeface="HipsterishFontNormal" panose="02000603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Förderverein, der sich zehn Jahre lang für das Projekt eingesetzt hat und nun </a:t>
            </a:r>
          </a:p>
          <a:p>
            <a:pPr>
              <a:lnSpc>
                <a:spcPct val="150000"/>
              </a:lnSpc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      aufgrund personeller und struktureller Veränderungen aufgelöst wird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Die </a:t>
            </a:r>
            <a:r>
              <a:rPr lang="de-DE" b="1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Stiftung Gutes Miteinander</a:t>
            </a:r>
            <a:r>
              <a:rPr lang="de-DE" dirty="0">
                <a:solidFill>
                  <a:schemeClr val="bg1"/>
                </a:solidFill>
                <a:latin typeface="Merriweather" panose="00000500000000000000" pitchFamily="2" charset="0"/>
                <a:ea typeface="HipsterishFontNormal" panose="02000603000000000000" pitchFamily="2" charset="0"/>
              </a:rPr>
              <a:t> wird fortan die Zusammenarbeit koordinieren und Spenden verwalten</a:t>
            </a:r>
          </a:p>
          <a:p>
            <a:pPr>
              <a:lnSpc>
                <a:spcPct val="150000"/>
              </a:lnSpc>
            </a:pPr>
            <a:endParaRPr lang="de-DE" sz="1600" dirty="0">
              <a:solidFill>
                <a:schemeClr val="bg1"/>
              </a:solidFill>
              <a:latin typeface="Merriweather" panose="00000500000000000000" pitchFamily="2" charset="0"/>
              <a:ea typeface="HipsterishFontNormal" panose="02000603000000000000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FB36073-DA4D-4D9C-8168-CBA6F027CE19}"/>
              </a:ext>
            </a:extLst>
          </p:cNvPr>
          <p:cNvSpPr txBox="1"/>
          <p:nvPr/>
        </p:nvSpPr>
        <p:spPr>
          <a:xfrm>
            <a:off x="494522" y="1393539"/>
            <a:ext cx="487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Wir sind viele!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95B4A6-CE5B-4A97-B31A-9531DA6DCAAC}"/>
              </a:ext>
            </a:extLst>
          </p:cNvPr>
          <p:cNvSpPr txBox="1"/>
          <p:nvPr/>
        </p:nvSpPr>
        <p:spPr>
          <a:xfrm>
            <a:off x="494521" y="1748299"/>
            <a:ext cx="10074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spc="300" dirty="0">
                <a:solidFill>
                  <a:srgbClr val="E2AC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DIE MENSCHEN HINTER DEM PROJEKT</a:t>
            </a:r>
            <a:endParaRPr lang="de-DE" sz="3600" spc="300" dirty="0">
              <a:solidFill>
                <a:srgbClr val="E2AC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29" y="3642647"/>
            <a:ext cx="1524000" cy="7524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89" y="3642646"/>
            <a:ext cx="1819275" cy="7524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240" y="3642646"/>
            <a:ext cx="1754142" cy="75247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9060" y="3647642"/>
            <a:ext cx="1819275" cy="75247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012" y="3642645"/>
            <a:ext cx="833937" cy="75247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885524" y="3623394"/>
            <a:ext cx="7757425" cy="792578"/>
          </a:xfrm>
          <a:prstGeom prst="rect">
            <a:avLst/>
          </a:prstGeom>
          <a:noFill/>
          <a:ln w="50800"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568EB1AD-79F8-40EA-AA81-A65D7FC8D5D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26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06"/>
    </mc:Choice>
    <mc:Fallback>
      <p:transition spd="slow" advTm="17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2.3|2.6|1.7|2.1|2|2.2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3|2.9|3.7|3.4|3.1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2.5|2|2.5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7|3.2|2.7|3.6|1.9|1.8|1.6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|1.4|1.7|1.5|2.9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7|3.8|2.6|2.3|2.5|2.4|2.1|1.8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1|2.2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1|2|2|2|1.8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|1.8|1.8|2|1.9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7|2.4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719</Words>
  <Application>Microsoft Office PowerPoint</Application>
  <PresentationFormat>Breitbild</PresentationFormat>
  <Paragraphs>120</Paragraphs>
  <Slides>18</Slides>
  <Notes>0</Notes>
  <HiddenSlides>0</HiddenSlides>
  <MMClips>18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HipsterishFontNormal</vt:lpstr>
      <vt:lpstr>Merriweather</vt:lpstr>
      <vt:lpstr>October Storm</vt:lpstr>
      <vt:lpstr>Open Sans ExtraBold</vt:lpstr>
      <vt:lpstr>Open Sans SemiBold</vt:lpstr>
      <vt:lpstr>Wingdings</vt:lpstr>
      <vt:lpstr>Office Theme</vt:lpstr>
      <vt:lpstr>Julina Schule</vt:lpstr>
      <vt:lpstr>Father John Paul Jjumba</vt:lpstr>
      <vt:lpstr>PowerPoint-Präsentation</vt:lpstr>
      <vt:lpstr>Die Julina Schule</vt:lpstr>
      <vt:lpstr>PowerPoint-Präsentation</vt:lpstr>
      <vt:lpstr>PowerPoint-Präsentation</vt:lpstr>
      <vt:lpstr>PowerPoint-Präsentation</vt:lpstr>
      <vt:lpstr>Die Menschen</vt:lpstr>
      <vt:lpstr>PowerPoint-Präsentation</vt:lpstr>
      <vt:lpstr>PowerPoint-Präsentation</vt:lpstr>
      <vt:lpstr>Die Beziehung</vt:lpstr>
      <vt:lpstr>PowerPoint-Präsentation</vt:lpstr>
      <vt:lpstr>PowerPoint-Präsentation</vt:lpstr>
      <vt:lpstr>Ihre Unterstützung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Dabei, aber frei!</dc:title>
  <dc:creator>Björn Hirsch</dc:creator>
  <cp:lastModifiedBy>Helmut Krause</cp:lastModifiedBy>
  <cp:revision>138</cp:revision>
  <cp:lastPrinted>2024-08-07T07:09:12Z</cp:lastPrinted>
  <dcterms:created xsi:type="dcterms:W3CDTF">2020-09-14T06:55:54Z</dcterms:created>
  <dcterms:modified xsi:type="dcterms:W3CDTF">2024-08-07T07:25:00Z</dcterms:modified>
</cp:coreProperties>
</file>